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Average"/>
      <p:regular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F932CE3-EFE9-4AC7-8C8A-520E68F0FF3C}">
  <a:tblStyle styleId="{5F932CE3-EFE9-4AC7-8C8A-520E68F0FF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44" Type="http://schemas.openxmlformats.org/officeDocument/2006/relationships/font" Target="fonts/Average-regular.fntdata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46" Type="http://schemas.openxmlformats.org/officeDocument/2006/relationships/font" Target="fonts/Oswald-bold.fntdata"/><Relationship Id="rId23" Type="http://schemas.openxmlformats.org/officeDocument/2006/relationships/slide" Target="slides/slide16.xml"/><Relationship Id="rId45" Type="http://schemas.openxmlformats.org/officeDocument/2006/relationships/font" Target="fonts/Oswald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mathsisfun.com/mean.html" TargetMode="External"/><Relationship Id="rId3" Type="http://schemas.openxmlformats.org/officeDocument/2006/relationships/hyperlink" Target="http://www.mathsisfun.com/median.html" TargetMode="External"/><Relationship Id="rId4" Type="http://schemas.openxmlformats.org/officeDocument/2006/relationships/hyperlink" Target="http://www.mathsisfun.com/median.html" TargetMode="External"/><Relationship Id="rId5" Type="http://schemas.openxmlformats.org/officeDocument/2006/relationships/hyperlink" Target="http://www.mathsisfun.com/mode.html" TargetMode="External"/><Relationship Id="rId6" Type="http://schemas.openxmlformats.org/officeDocument/2006/relationships/hyperlink" Target="http://www.mathsisfun.com/mode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probabilidad de que ocurra un determinado número de eventos durante cierto período de tiempo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frequency of the number of goals scored by teams during the first round matches of the 2002 World Cup.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Another example is rolling of a dice during a fixed two-minute time period.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Similarly count the number of emails you received between 4pm-5pm on a Friday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ejamples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copa del mundo goals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Fallas de electricidad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manera de escribir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moneda caiga cara o sello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mitad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obtener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independientes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hay coneccion entre ellas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inventado por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le gustaba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 vivio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tuvieren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sobre? dividido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tierra humeda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ganaron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valer que es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tabla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columna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porciento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valores exactos de los eventos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bayes utalizo probabilidades y no counts completa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dividido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multiplicado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proporcional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queremos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humos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hecho por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sectores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temas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dominios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Clasificador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highlight>
                  <a:srgbClr val="FFFFFF"/>
                </a:highlight>
              </a:rPr>
              <a:t>suposición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poque Cuadrado?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+4 +4 -4 -4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+7 +1 -6 -2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/>
              <a:t>Alturas de personas</a:t>
            </a:r>
            <a:endParaRPr/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/>
              <a:t>Tamaño de las cosas producidas por las máquinas</a:t>
            </a:r>
            <a:endParaRPr/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/>
              <a:t>Errores en las mediciones</a:t>
            </a:r>
            <a:endParaRPr/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/>
              <a:t>presión sanguínea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2"/>
              </a:rPr>
              <a:t>mean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4"/>
              </a:rPr>
              <a:t>median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6"/>
              </a:rPr>
              <a:t>mode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symetrical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use of standard deviation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Shape 55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Shape 5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spcFirstLastPara="1" rIns="93125" wrap="square" tIns="931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spcFirstLastPara="1" rIns="93125" wrap="square" tIns="931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spcFirstLastPara="1" rIns="93125" wrap="square" tIns="931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3125" lIns="93125" spcFirstLastPara="1" rIns="93125" wrap="square" tIns="931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3125" lIns="93125" spcFirstLastPara="1" rIns="93125" wrap="square" tIns="931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Shape 8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Shape 8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3125" lIns="93125" spcFirstLastPara="1" rIns="93125" wrap="square" tIns="931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3125" lIns="93125" spcFirstLastPara="1" rIns="93125" wrap="square" tIns="931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3125" lIns="93125" spcFirstLastPara="1" rIns="93125" wrap="square" tIns="931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3125" lIns="93125" spcFirstLastPara="1" rIns="93125" wrap="square" tIns="931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3125" lIns="93125" spcFirstLastPara="1" rIns="93125" wrap="square" tIns="931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685801" y="841773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1143001" y="2701532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623888" y="1282306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23888" y="3442103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62984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29843" y="1260874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629843" y="1878809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3" type="body"/>
          </p:nvPr>
        </p:nvSpPr>
        <p:spPr>
          <a:xfrm>
            <a:off x="4629155" y="1260874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4" type="body"/>
          </p:nvPr>
        </p:nvSpPr>
        <p:spPr>
          <a:xfrm>
            <a:off x="4629155" y="1878809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43" name="Shape 14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887394" y="740571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41275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937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629841" y="1543052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59" name="Shape 159"/>
          <p:cNvSpPr/>
          <p:nvPr>
            <p:ph idx="2" type="pic"/>
          </p:nvPr>
        </p:nvSpPr>
        <p:spPr>
          <a:xfrm>
            <a:off x="3887394" y="740571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29841" y="1543052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 rot="5400000">
            <a:off x="2940308" y="-942430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 rot="5400000">
            <a:off x="5350058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 rot="5400000">
            <a:off x="1349631" y="-446906"/>
            <a:ext cx="4359000" cy="5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spcFirstLastPara="1" rIns="93125" wrap="square" tIns="931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spcFirstLastPara="1" rIns="93125" wrap="square" tIns="931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spcFirstLastPara="1" rIns="53225" wrap="square" tIns="53225"/>
          <a:lstStyle>
            <a:lvl1pPr indent="-3937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65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65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spcAft>
                <a:spcPts val="0"/>
              </a:spcAft>
              <a:buSzPts val="8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spcFirstLastPara="1" rIns="53225" wrap="square" tIns="266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837" y="4714638"/>
            <a:ext cx="9147600" cy="429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s-419"/>
              <a:t>	 	 	 	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Variables aleatorias discretas y continuas</a:t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8657" y="1714505"/>
            <a:ext cx="7886700" cy="29181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04800" lvl="0" marL="266700" rtl="0">
              <a:spcBef>
                <a:spcPts val="900"/>
              </a:spcBef>
              <a:spcAft>
                <a:spcPts val="0"/>
              </a:spcAft>
              <a:buSzPts val="2600"/>
              <a:buChar char="•"/>
            </a:pPr>
            <a:r>
              <a:rPr lang="es-419"/>
              <a:t>lanzar la moneda</a:t>
            </a:r>
            <a:endParaRPr/>
          </a:p>
          <a:p>
            <a:pPr indent="-304800" lvl="0" marL="266700" rtl="0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s-419"/>
              <a:t>el peso del animal</a:t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R:</a:t>
            </a:r>
            <a:endParaRPr/>
          </a:p>
          <a:p>
            <a:pPr indent="-304800" lvl="0" marL="266700" rtl="0">
              <a:spcBef>
                <a:spcPts val="900"/>
              </a:spcBef>
              <a:spcAft>
                <a:spcPts val="0"/>
              </a:spcAft>
              <a:buSzPts val="2600"/>
              <a:buChar char="•"/>
            </a:pPr>
            <a:r>
              <a:rPr lang="es-419"/>
              <a:t>runif()</a:t>
            </a:r>
            <a:endParaRPr/>
          </a:p>
          <a:p>
            <a:pPr indent="-304800" lvl="0" marL="266700" rtl="0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s-419"/>
              <a:t>sample()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s-419"/>
              <a:t>	 	 	 	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s-419"/>
              <a:t>Teorema Central del Límite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El teorema del límite central garantiza una distribución normal cuando n es suficientemente grande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Poisson distribución</a:t>
            </a:r>
            <a:endParaRPr/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457" y="1267997"/>
            <a:ext cx="4217470" cy="337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Poisson distribución</a:t>
            </a:r>
            <a:endParaRPr/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dpois(x, lambda)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ppois(x, lambda)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Probabilidad condicionada</a:t>
            </a:r>
            <a:endParaRPr/>
          </a:p>
        </p:txBody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accent4"/>
                </a:solidFill>
              </a:rPr>
              <a:t>p(A)</a:t>
            </a:r>
            <a:endParaRPr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p(Cara)=0,5 y p(1 con dado)=1/6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accent4"/>
                </a:solidFill>
              </a:rPr>
              <a:t>p(A|B)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p(tiene televisión) y p(tiene xbox)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p(tiene televisión|tiene xbox) &gt; p(tiene televisión)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Thomas Bayes</a:t>
            </a:r>
            <a:endParaRPr/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1701 - 1761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Teorema de Bayes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Apostar en los caballos</a:t>
            </a:r>
            <a:endParaRPr/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6700" y="1308100"/>
            <a:ext cx="2171781" cy="232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325" y="0"/>
            <a:ext cx="61733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br>
              <a:rPr lang="es-419"/>
            </a:br>
            <a:endParaRPr/>
          </a:p>
        </p:txBody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dos caballos: Alejandro y Carlos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Las primeras 12 carreras: Alejandro ganó 5 veces y Carlos 7 veces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Probabilidad a priori: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gana) = 5/12 = 42%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p(Carlos gana) = 7/12 = 58%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br>
              <a:rPr lang="es-419"/>
            </a:br>
            <a:endParaRPr/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dos caballos: Alejandro y Carlos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Las primeras 12 carreras: Alejandro ganó 5 veces y Carlos 7 veces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Probabilidad a priori: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gana) = 5/12 = 42%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p(Carlos gana) = 7/12 = 58%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79" name="Shape 279"/>
          <p:cNvCxnSpPr/>
          <p:nvPr/>
        </p:nvCxnSpPr>
        <p:spPr>
          <a:xfrm>
            <a:off x="3324300" y="3447275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311700" y="116232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En días lluviosos Alejandro ganó 3 veces y perdió sólo 1 vez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Hoy está lloviendo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gana) = ???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p(Carlos gana) = ???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Cuando sólo se mira la información sobre el clima: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Alejandro ganó 3 veces cuando llovió y 2 veces cuando no llovió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gana) = ⅗ = 60% ???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Pero ignoramos la información sobre el número de victorias anteriores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Cómo combinar los dos?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Valor esperado o promedia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la suma de la probabilidad de cada posible suceso aleatorio multiplicado por el valor de dicho suceso</a:t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mean()</a:t>
            </a:r>
            <a:endParaRPr/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7" y="2657405"/>
            <a:ext cx="4776389" cy="1106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graphicFrame>
        <p:nvGraphicFramePr>
          <p:cNvPr id="297" name="Shape 297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{5F932CE3-EFE9-4AC7-8C8A-520E68F0FF3C}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graphicFrame>
        <p:nvGraphicFramePr>
          <p:cNvPr id="303" name="Shape 303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{5F932CE3-EFE9-4AC7-8C8A-520E68F0FF3C}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ganó) = ¾ = 75%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p(Carlos ganó) = ¼ = 25%</a:t>
            </a:r>
            <a:endParaRPr/>
          </a:p>
        </p:txBody>
      </p:sp>
      <p:graphicFrame>
        <p:nvGraphicFramePr>
          <p:cNvPr id="310" name="Shape 310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{5F932CE3-EFE9-4AC7-8C8A-520E68F0FF3C}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Carrera de Caballos</a:t>
            </a:r>
            <a:endParaRPr/>
          </a:p>
        </p:txBody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ganó) = ¾ = 75%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p(Carlos ganó) = ¼ = 25%</a:t>
            </a:r>
            <a:endParaRPr/>
          </a:p>
        </p:txBody>
      </p:sp>
      <p:graphicFrame>
        <p:nvGraphicFramePr>
          <p:cNvPr id="317" name="Shape 317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{5F932CE3-EFE9-4AC7-8C8A-520E68F0FF3C}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  <a:endParaRPr sz="1800">
                        <a:solidFill>
                          <a:schemeClr val="lt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318" name="Shape 318"/>
          <p:cNvCxnSpPr/>
          <p:nvPr/>
        </p:nvCxnSpPr>
        <p:spPr>
          <a:xfrm>
            <a:off x="3462250" y="3969500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Teorema de Bayes</a:t>
            </a:r>
            <a:endParaRPr/>
          </a:p>
        </p:txBody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900">
                <a:solidFill>
                  <a:schemeClr val="accent4"/>
                </a:solidFill>
              </a:rPr>
              <a:t>p(A|B) = p(B|A) p(A) / p(B)</a:t>
            </a:r>
            <a:endParaRPr sz="4900"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p(A|B) = Probabilidad de observar A cuando B es verdadero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p(B|A) = Probabilidad de observar B cuando A es verdadero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p(A) = Probabilidad de observar A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p(B) = Probabilidad de observar B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Teorema de Bayes</a:t>
            </a:r>
            <a:endParaRPr/>
          </a:p>
        </p:txBody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900" u="sng">
                <a:solidFill>
                  <a:schemeClr val="accent4"/>
                </a:solidFill>
              </a:rPr>
              <a:t>p(A|B)</a:t>
            </a:r>
            <a:r>
              <a:rPr lang="es-419" sz="4900">
                <a:solidFill>
                  <a:schemeClr val="accent4"/>
                </a:solidFill>
              </a:rPr>
              <a:t> = </a:t>
            </a:r>
            <a:r>
              <a:rPr lang="es-419" sz="4900" u="sng">
                <a:solidFill>
                  <a:schemeClr val="accent4"/>
                </a:solidFill>
              </a:rPr>
              <a:t>p(B|A)</a:t>
            </a:r>
            <a:r>
              <a:rPr lang="es-419" sz="4900">
                <a:solidFill>
                  <a:schemeClr val="accent4"/>
                </a:solidFill>
              </a:rPr>
              <a:t> </a:t>
            </a:r>
            <a:r>
              <a:rPr lang="es-419" sz="4900" u="sng">
                <a:solidFill>
                  <a:schemeClr val="accent4"/>
                </a:solidFill>
              </a:rPr>
              <a:t>p(A)</a:t>
            </a:r>
            <a:r>
              <a:rPr lang="es-419" sz="4900">
                <a:solidFill>
                  <a:schemeClr val="accent4"/>
                </a:solidFill>
              </a:rPr>
              <a:t> / p(B)</a:t>
            </a:r>
            <a:endParaRPr sz="4900" u="sng"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probabilidad a posterior ~ verosimilitud (likelihood) * probabilidad a priori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Teorema de Bayes - Carrera de Caballos</a:t>
            </a:r>
            <a:endParaRPr/>
          </a:p>
        </p:txBody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accent4"/>
                </a:solidFill>
              </a:rPr>
              <a:t>p(Alejandro gana|Lloviendo) = p(Lloviendo|Alejandro gana) p(Alejandro gana) / p(Lloviendo)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p(Lloviendo|Alejandro gana) = ⅗ = 0,6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gana) = 5/12 = 0,42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p(Lloviendo) = 4/12 = 0,33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p(Alejandro gana|Lloviendo) = 0,6 * 0,42 / 0,33 = 0,75 = 75%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792"/>
            <a:ext cx="9144000" cy="4733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Fábrica</a:t>
            </a:r>
            <a:endParaRPr/>
          </a:p>
        </p:txBody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Dos máquinas que fabrican productos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 máquina "vieja" hace el 30% de los productos y el 10% de ellos está roto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 máquina "nueva" hace el 70% de los productos y el 1% de ellos está roto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Toma un producto hecho y se observa que está roto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Cuál es la probabilidad de que este producto está hecho por la máquina "vieja"?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Teorema de Bayes - Fábrica</a:t>
            </a:r>
            <a:endParaRPr/>
          </a:p>
        </p:txBody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  <a:endParaRPr sz="1700"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p(roto|La máquina "vieja") = 0,1 = 10%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p(La máquina "vieja") = 0,3 = 30%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p(roto) = ???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b="1" lang="es-419"/>
              <a:t>Mediana</a:t>
            </a:r>
            <a:endParaRPr b="1"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La Mediana es la "media" de una lista ordenada de números.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median()</a:t>
            </a:r>
            <a:endParaRPr/>
          </a:p>
        </p:txBody>
      </p:sp>
      <p:sp>
        <p:nvSpPr>
          <p:cNvPr id="194" name="Shape 194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b="1" lang="es-419"/>
              <a:t>Moda</a:t>
            </a:r>
            <a:endParaRPr b="1"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Un número que aparece más a menudo es el modo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table()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Probabilidad total</a:t>
            </a:r>
            <a:endParaRPr/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3700">
                <a:solidFill>
                  <a:schemeClr val="accent4"/>
                </a:solidFill>
              </a:rPr>
              <a:t>p(A) = p(A|B) p(B) + p(A|C)p(C)</a:t>
            </a:r>
            <a:endParaRPr sz="3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Fábrica</a:t>
            </a:r>
            <a:endParaRPr/>
          </a:p>
        </p:txBody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p(roto) = ???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Suma sobre todas las diferentes opciones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Teorema de Bayes extendido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p(roto) = p(roto|La máquina "vieja") p(La máquina "vieja") + </a:t>
            </a:r>
            <a:endParaRPr/>
          </a:p>
          <a:p>
            <a:pPr indent="457200" lvl="0" marL="4699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p(roto|La máquina "nueva") p(La máquina "nueva")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p(roto) = 0,1 * 0,3 + 0,01 * 0,7 = 0,037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Teorema de Bayes - Fábrica</a:t>
            </a:r>
            <a:endParaRPr/>
          </a:p>
        </p:txBody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  <a:endParaRPr sz="1700">
              <a:solidFill>
                <a:schemeClr val="accent4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p(roto|La máquina "vieja") = 0,1 = 10%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p(La máquina "vieja") = 0,3 = 30%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p(roto) = 0,037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p(La máquina "vieja"|roto) = 0,1 * 0,3 / 0,037 = 0,81 = 81%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p(La máquina "nueva"|roto) = 1 - p(La máquina "vieja"|roto) = 0,19 = 19%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Naive Bayes classifier</a:t>
            </a:r>
            <a:endParaRPr/>
          </a:p>
        </p:txBody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Hasta ahora sólo el ejemplo con una pieza de evidencia, ¿y si tenemos mucha evidencia?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 matemática se complica a menos que supongamos: las características son independientes -&gt; ‘Naive’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Sencillo y rápido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Pero otros como el Random Forest que alza usualmente lo superan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Utilizado con éxito en filtros de spam y análisis de texto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Naive Bayes Clasificador</a:t>
            </a:r>
            <a:endParaRPr/>
          </a:p>
        </p:txBody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paquete: e1071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Ejercicios</a:t>
            </a:r>
            <a:endParaRPr/>
          </a:p>
        </p:txBody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John </a:t>
            </a:r>
            <a:r>
              <a:rPr lang="es-419"/>
              <a:t>tiene</a:t>
            </a:r>
            <a:r>
              <a:rPr lang="es-419"/>
              <a:t> un computador con un </a:t>
            </a:r>
            <a:r>
              <a:rPr lang="es-419"/>
              <a:t>batería</a:t>
            </a:r>
            <a:r>
              <a:rPr lang="es-419"/>
              <a:t> que tiene un </a:t>
            </a:r>
            <a:r>
              <a:rPr lang="es-419"/>
              <a:t>distribución</a:t>
            </a:r>
            <a:r>
              <a:rPr lang="es-419"/>
              <a:t> normal: </a:t>
            </a:r>
            <a:endParaRPr/>
          </a:p>
          <a:p>
            <a:pPr indent="-38100" lvl="0" marL="20320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mean  					50 horas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standard deviation 		15 horas</a:t>
            </a:r>
            <a:endParaRPr/>
          </a:p>
          <a:p>
            <a:pPr indent="0" lvl="0" marL="1651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Cual es la </a:t>
            </a:r>
            <a:r>
              <a:rPr lang="es-419"/>
              <a:t>probabilidad</a:t>
            </a:r>
            <a:r>
              <a:rPr lang="es-419"/>
              <a:t> que </a:t>
            </a:r>
            <a:r>
              <a:rPr lang="es-419"/>
              <a:t>esté</a:t>
            </a:r>
            <a:r>
              <a:rPr lang="es-419"/>
              <a:t> </a:t>
            </a:r>
            <a:r>
              <a:rPr lang="es-419"/>
              <a:t>batería</a:t>
            </a:r>
            <a:r>
              <a:rPr lang="es-419"/>
              <a:t> va a </a:t>
            </a:r>
            <a:r>
              <a:rPr lang="es-419"/>
              <a:t>permanecer</a:t>
            </a:r>
            <a:r>
              <a:rPr lang="es-419"/>
              <a:t> entre 50 y 70 horas?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Ejercicio: Google entrevista</a:t>
            </a:r>
            <a:endParaRPr/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Una máquina tiene un botón y después cada click tu vas a obtener un 1 o 0.  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La probabilidad de un 1 es 20% o 30% depende la máquina.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Cómo puedes saber si tu maquina es de 20% o 30%?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915" y="0"/>
            <a:ext cx="2749728" cy="471535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0" y="3774285"/>
            <a:ext cx="3143100" cy="13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/>
              <a:t>https://es.wikipedia.org/wiki/Mediana_(estad%C3%ADstica)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332" y="0"/>
            <a:ext cx="5491351" cy="463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s-419"/>
              <a:t>Varianza (variance)</a:t>
            </a:r>
            <a:endParaRPr/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la desviación de dicha variable respecto a su media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var()</a:t>
            </a:r>
            <a:endParaRPr/>
          </a:p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sd()</a:t>
            </a:r>
            <a:endParaRPr/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875" y="2026371"/>
            <a:ext cx="6858253" cy="899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s-419"/>
              <a:t>Desviación típica (standard deviation)</a:t>
            </a:r>
            <a:endParaRPr/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-38100" lvl="0" marL="20320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la raíz cuadrada de la varianza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Normal distribución</a:t>
            </a:r>
            <a:endParaRPr/>
          </a:p>
        </p:txBody>
      </p:sp>
      <p:pic>
        <p:nvPicPr>
          <p:cNvPr id="224" name="Shape 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346" y="1268051"/>
            <a:ext cx="5915311" cy="327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Normal distribución</a:t>
            </a:r>
            <a:endParaRPr/>
          </a:p>
        </p:txBody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spcFirstLastPara="1" rIns="53225" wrap="square" tIns="53225">
            <a:noAutofit/>
          </a:bodyPr>
          <a:lstStyle/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dnorm(x, mean = 0, sd = 1)</a:t>
            </a:r>
            <a:endParaRPr/>
          </a:p>
          <a:p>
            <a:pPr indent="0" lvl="0" marL="0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-419"/>
              <a:t>pnorm(x, mean = 0, sd = 1)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BSGRUPO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